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3"/>
  </p:sldMasterIdLst>
  <p:notesMasterIdLst>
    <p:notesMasterId r:id="rId10"/>
  </p:notesMasterIdLst>
  <p:handoutMasterIdLst>
    <p:handoutMasterId r:id="rId11"/>
  </p:handoutMasterIdLst>
  <p:sldIdLst>
    <p:sldId id="269" r:id="rId4"/>
    <p:sldId id="268" r:id="rId5"/>
    <p:sldId id="258" r:id="rId6"/>
    <p:sldId id="266" r:id="rId7"/>
    <p:sldId id="267" r:id="rId8"/>
    <p:sldId id="270" r:id="rId9"/>
  </p:sldIdLst>
  <p:sldSz cx="9144000" cy="5143500" type="screen16x9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E499"/>
    <a:srgbClr val="EEE293"/>
    <a:srgbClr val="CADF20"/>
    <a:srgbClr val="001476"/>
    <a:srgbClr val="000F5C"/>
    <a:srgbClr val="24306E"/>
    <a:srgbClr val="003366"/>
    <a:srgbClr val="212D66"/>
    <a:srgbClr val="0066FF"/>
    <a:srgbClr val="0E24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1" d="100"/>
          <a:sy n="91" d="100"/>
        </p:scale>
        <p:origin x="786" y="78"/>
      </p:cViewPr>
      <p:guideLst>
        <p:guide orient="horz" pos="2160"/>
        <p:guide pos="2880"/>
        <p:guide orient="horz" pos="162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928" y="-84"/>
      </p:cViewPr>
      <p:guideLst>
        <p:guide orient="horz" pos="2886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handoutMaster" Target="handoutMasters/handoutMaster1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06FDA2-115A-40E4-B7C2-DE77FD61AC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57211D-E86C-46DF-BFD5-EF1F79E32C9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381F791-9667-4B9B-B38E-23A392520A6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9" name="页眉占位符 8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-36513" y="-16235"/>
            <a:ext cx="9180513" cy="5143501"/>
            <a:chOff x="-36512" y="-7937"/>
            <a:chExt cx="9180513" cy="6865938"/>
          </a:xfrm>
        </p:grpSpPr>
        <p:sp>
          <p:nvSpPr>
            <p:cNvPr id="30" name="矩形 29" descr="e7d195523061f1c031c703ae827a41d82d848b4543d3ea7289D8E8F86A53FC6163EC8A81A8A66F8C4722339FE4B4358C18D1CC4D5B5DBA40FE7B27962A37062774402BE64D77ED352C2DED658BBCE19267CB833A6692224BF5C3B99DA3C4490B2B28DAB656B4E6C92F845D9E09CD78E8723B7F3D558C1521EFA42E367C24FF3594032AB3D55DA452"/>
            <p:cNvSpPr/>
            <p:nvPr/>
          </p:nvSpPr>
          <p:spPr>
            <a:xfrm>
              <a:off x="-36512" y="-7937"/>
              <a:ext cx="9180513" cy="6865938"/>
            </a:xfrm>
            <a:prstGeom prst="rect">
              <a:avLst/>
            </a:prstGeom>
            <a:solidFill>
              <a:srgbClr val="001476">
                <a:alpha val="78824"/>
              </a:srgbClr>
            </a:solidFill>
            <a:ln>
              <a:solidFill>
                <a:srgbClr val="0E246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09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26CA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215900" y="231775"/>
              <a:ext cx="8712200" cy="6408738"/>
            </a:xfrm>
            <a:prstGeom prst="rect">
              <a:avLst/>
            </a:prstGeom>
            <a:noFill/>
            <a:ln w="9525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6" name="组合 5"/>
          <p:cNvGrpSpPr/>
          <p:nvPr userDrawn="1"/>
        </p:nvGrpSpPr>
        <p:grpSpPr>
          <a:xfrm>
            <a:off x="503547" y="1573237"/>
            <a:ext cx="8136904" cy="1106525"/>
            <a:chOff x="850296" y="1192892"/>
            <a:chExt cx="7794697" cy="1475367"/>
          </a:xfrm>
        </p:grpSpPr>
        <p:sp>
          <p:nvSpPr>
            <p:cNvPr id="34" name="直角三角形 33"/>
            <p:cNvSpPr/>
            <p:nvPr userDrawn="1"/>
          </p:nvSpPr>
          <p:spPr>
            <a:xfrm rot="21540000">
              <a:off x="1837822" y="2612618"/>
              <a:ext cx="5468356" cy="55641"/>
            </a:xfrm>
            <a:prstGeom prst="rtTriangle">
              <a:avLst/>
            </a:prstGeom>
            <a:solidFill>
              <a:srgbClr val="CAD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圆角矩形 34"/>
            <p:cNvSpPr/>
            <p:nvPr userDrawn="1"/>
          </p:nvSpPr>
          <p:spPr>
            <a:xfrm>
              <a:off x="850296" y="1192892"/>
              <a:ext cx="7794697" cy="608007"/>
            </a:xfrm>
            <a:prstGeom prst="roundRect">
              <a:avLst/>
            </a:prstGeom>
            <a:solidFill>
              <a:srgbClr val="CAD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0" lang="zh-CN" altLang="en-US" sz="2300" b="1" i="0" u="none" strike="noStrike" kern="1200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以前沿技术之力，驱能源行业未来之路</a:t>
              </a:r>
              <a:endParaRPr kumimoji="0" lang="zh-CN" altLang="en-US" sz="23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6" name="文本框 35"/>
            <p:cNvSpPr txBox="1"/>
            <p:nvPr userDrawn="1"/>
          </p:nvSpPr>
          <p:spPr>
            <a:xfrm>
              <a:off x="1267623" y="2221111"/>
              <a:ext cx="6760761" cy="40894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1200" cap="none" spc="0" normalizeH="0" baseline="0" dirty="0" smtClean="0">
                  <a:ln>
                    <a:noFill/>
                  </a:ln>
                  <a:solidFill>
                    <a:srgbClr val="92D050"/>
                  </a:solidFill>
                  <a:effectLst/>
                  <a:uLnTx/>
                  <a:uFillTx/>
                  <a:latin typeface="Calibri" panose="020F050202020403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Advanced Technologies for Driving the Future of the Energy Industry</a:t>
              </a:r>
              <a:endParaRPr kumimoji="0" lang="en-US" altLang="zh-CN" sz="1400" b="0" i="0" u="none" strike="noStrike" kern="1200" cap="none" spc="0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 userDrawn="1"/>
        </p:nvGrpSpPr>
        <p:grpSpPr>
          <a:xfrm>
            <a:off x="6804249" y="3003798"/>
            <a:ext cx="1360161" cy="1606945"/>
            <a:chOff x="6876256" y="4293096"/>
            <a:chExt cx="1360161" cy="1690559"/>
          </a:xfrm>
        </p:grpSpPr>
        <p:sp>
          <p:nvSpPr>
            <p:cNvPr id="37" name="圆角矩形 36"/>
            <p:cNvSpPr/>
            <p:nvPr userDrawn="1"/>
          </p:nvSpPr>
          <p:spPr>
            <a:xfrm>
              <a:off x="7020272" y="4293096"/>
              <a:ext cx="1080000" cy="1080000"/>
            </a:xfrm>
            <a:prstGeom prst="roundRect">
              <a:avLst>
                <a:gd name="adj" fmla="val 0"/>
              </a:avLst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文本框 1"/>
            <p:cNvSpPr txBox="1"/>
            <p:nvPr userDrawn="1"/>
          </p:nvSpPr>
          <p:spPr>
            <a:xfrm>
              <a:off x="6876256" y="5318858"/>
              <a:ext cx="1360161" cy="6647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关注公众号</a:t>
              </a:r>
              <a:endParaRPr lang="en-US" altLang="zh-CN" sz="11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1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了解更多资讯！</a:t>
              </a:r>
              <a:endParaRPr lang="zh-CN" altLang="en-US" sz="11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152529"/>
            <a:ext cx="5121084" cy="1417443"/>
          </a:xfrm>
          <a:prstGeom prst="rect">
            <a:avLst/>
          </a:prstGeom>
        </p:spPr>
      </p:pic>
      <p:grpSp>
        <p:nvGrpSpPr>
          <p:cNvPr id="17" name="组合 16"/>
          <p:cNvGrpSpPr/>
          <p:nvPr userDrawn="1"/>
        </p:nvGrpSpPr>
        <p:grpSpPr>
          <a:xfrm>
            <a:off x="939196" y="267494"/>
            <a:ext cx="7449228" cy="986820"/>
            <a:chOff x="651164" y="356658"/>
            <a:chExt cx="7449228" cy="1315761"/>
          </a:xfrm>
        </p:grpSpPr>
        <p:pic>
          <p:nvPicPr>
            <p:cNvPr id="18" name="图片 1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164" y="356658"/>
              <a:ext cx="1014243" cy="1235948"/>
            </a:xfrm>
            <a:prstGeom prst="rect">
              <a:avLst/>
            </a:prstGeom>
            <a:noFill/>
            <a:ln w="28575">
              <a:solidFill>
                <a:schemeClr val="bg1">
                  <a:alpha val="0"/>
                </a:schemeClr>
              </a:solidFill>
            </a:ln>
          </p:spPr>
        </p:pic>
        <p:sp>
          <p:nvSpPr>
            <p:cNvPr id="19" name="TextBox 13"/>
            <p:cNvSpPr txBox="1">
              <a:spLocks noChangeArrowheads="1"/>
            </p:cNvSpPr>
            <p:nvPr/>
          </p:nvSpPr>
          <p:spPr bwMode="auto">
            <a:xfrm>
              <a:off x="1763688" y="1263478"/>
              <a:ext cx="6336704" cy="4089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2026</a:t>
              </a:r>
              <a:r>
                <a:rPr kumimoji="0" lang="zh-CN" alt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年</a:t>
              </a:r>
              <a:r>
                <a:rPr kumimoji="0" lang="en-US" altLang="zh-CN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9</a:t>
              </a:r>
              <a:r>
                <a:rPr kumimoji="0" lang="zh-CN" alt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月</a:t>
              </a:r>
              <a:r>
                <a:rPr kumimoji="0" lang="en-US" altLang="zh-CN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16</a:t>
              </a:r>
              <a:r>
                <a:rPr kumimoji="0" lang="zh-CN" alt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日</a:t>
              </a:r>
              <a:r>
                <a:rPr kumimoji="0" lang="en-US" altLang="zh-CN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-18</a:t>
              </a:r>
              <a:r>
                <a:rPr kumimoji="0" lang="zh-CN" alt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日</a:t>
              </a:r>
              <a:r>
                <a:rPr kumimoji="0" lang="en-US" altLang="zh-CN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    </a:t>
              </a:r>
              <a:r>
                <a:rPr kumimoji="0" lang="zh-CN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中国</a:t>
              </a:r>
              <a:r>
                <a:rPr kumimoji="0" lang="en-US" altLang="zh-CN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·</a:t>
              </a:r>
              <a:r>
                <a:rPr kumimoji="0" lang="zh-CN" alt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哈尔滨     </a:t>
              </a:r>
              <a:r>
                <a:rPr kumimoji="0" lang="zh-CN" altLang="en-US" sz="12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 </a:t>
              </a:r>
              <a:r>
                <a:rPr kumimoji="0" lang="en-US" altLang="zh-CN" sz="12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16</a:t>
              </a:r>
              <a:r>
                <a:rPr kumimoji="0" lang="en-US" altLang="zh-CN" sz="14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-18 </a:t>
              </a:r>
              <a:r>
                <a:rPr kumimoji="0" lang="en-US" altLang="zh-CN" sz="1400" i="0" u="none" strike="noStrike" kern="1200" cap="none" spc="0" normalizeH="0" baseline="0" noProof="0" dirty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September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 </a:t>
              </a:r>
              <a:r>
                <a:rPr kumimoji="0" lang="en-US" altLang="zh-CN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2026 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in Harbin</a:t>
              </a:r>
              <a:r>
                <a:rPr kumimoji="0" lang="en-US" altLang="zh-CN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, 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China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20" name="组合 19"/>
            <p:cNvGrpSpPr/>
            <p:nvPr userDrawn="1"/>
          </p:nvGrpSpPr>
          <p:grpSpPr>
            <a:xfrm>
              <a:off x="1769913" y="356658"/>
              <a:ext cx="6258471" cy="1048049"/>
              <a:chOff x="1066601" y="3404763"/>
              <a:chExt cx="6258471" cy="1152854"/>
            </a:xfrm>
          </p:grpSpPr>
          <p:sp>
            <p:nvSpPr>
              <p:cNvPr id="21" name="文本框 9"/>
              <p:cNvSpPr txBox="1">
                <a:spLocks noChangeArrowheads="1"/>
              </p:cNvSpPr>
              <p:nvPr userDrawn="1"/>
            </p:nvSpPr>
            <p:spPr bwMode="auto">
              <a:xfrm>
                <a:off x="1066602" y="4063078"/>
                <a:ext cx="6025678" cy="4945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di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+mj-lt"/>
                    <a:ea typeface="宋体" panose="02010600030101010101" pitchFamily="2" charset="-122"/>
                    <a:cs typeface="Times New Roman" panose="02020603050405020304" pitchFamily="18" charset="0"/>
                  </a:rPr>
                  <a:t>International Field Exploration and Development Conference </a:t>
                </a:r>
                <a:r>
                  <a:rPr kumimoji="0" lang="en-US" altLang="zh-CN" sz="1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+mj-lt"/>
                    <a:ea typeface="宋体" panose="02010600030101010101" pitchFamily="2" charset="-122"/>
                    <a:cs typeface="Times New Roman" panose="02020603050405020304" pitchFamily="18" charset="0"/>
                  </a:rPr>
                  <a:t>2026</a:t>
                </a:r>
                <a:endPara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文本框 26"/>
              <p:cNvSpPr txBox="1"/>
              <p:nvPr userDrawn="1"/>
            </p:nvSpPr>
            <p:spPr>
              <a:xfrm>
                <a:off x="1066601" y="3404763"/>
                <a:ext cx="6258471" cy="855896"/>
              </a:xfrm>
              <a:prstGeom prst="rect">
                <a:avLst/>
              </a:prstGeom>
              <a:noFill/>
              <a:effectLst>
                <a:outerShdw sx="1000" sy="1000" algn="t" rotWithShape="0">
                  <a:prstClr val="black"/>
                </a:outerShdw>
                <a:reflection blurRad="6350" endPos="0" dir="5400000" sy="-100000" algn="bl" rotWithShape="0"/>
              </a:effectLst>
              <a:scene3d>
                <a:camera prst="orthographicFront"/>
                <a:lightRig rig="threePt" dir="t"/>
              </a:scene3d>
              <a:sp3d>
                <a:bevelT w="0" h="0"/>
              </a:sp3d>
            </p:spPr>
            <p:txBody>
              <a:bodyPr wrap="square"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2026</a:t>
                </a:r>
                <a:r>
                  <a:rPr kumimoji="0" lang="zh-CN" altLang="en-US" sz="32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油气田勘探</a:t>
                </a:r>
                <a:r>
                  <a:rPr kumimoji="0" lang="zh-CN" alt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与开发国际会议</a:t>
                </a:r>
                <a:endPara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 descr="e7d195523061f1c031c703ae827a41d82d848b4543d3ea7289D8E8F86A53FC6163EC8A81A8A66F8C4722339FE4B4358C18D1CC4D5B5DBA40FE7B27962A37062774402BE64D77ED352C2DED658BBCE19267CB833A6692224BF5C3B99DA3C4490B2B28DAB656B4E6C92F845D9E09CD78E8723B7F3D558C1521EFA42E367C24FF3594032AB3D55DA452"/>
          <p:cNvSpPr/>
          <p:nvPr userDrawn="1"/>
        </p:nvSpPr>
        <p:spPr>
          <a:xfrm>
            <a:off x="-1" y="-28889"/>
            <a:ext cx="9180513" cy="5154216"/>
          </a:xfrm>
          <a:prstGeom prst="rect">
            <a:avLst/>
          </a:prstGeom>
          <a:solidFill>
            <a:srgbClr val="001476">
              <a:alpha val="7882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09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215900" y="173831"/>
            <a:ext cx="8712200" cy="4806554"/>
          </a:xfrm>
          <a:prstGeom prst="rect">
            <a:avLst/>
          </a:prstGeom>
          <a:noFill/>
          <a:ln w="9525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 userDrawn="1"/>
        </p:nvGrpSpPr>
        <p:grpSpPr>
          <a:xfrm>
            <a:off x="651164" y="267494"/>
            <a:ext cx="7665252" cy="986821"/>
            <a:chOff x="651164" y="356657"/>
            <a:chExt cx="7665252" cy="1315762"/>
          </a:xfrm>
        </p:grpSpPr>
        <p:pic>
          <p:nvPicPr>
            <p:cNvPr id="20" name="图片 10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164" y="356657"/>
              <a:ext cx="1014243" cy="1235949"/>
            </a:xfrm>
            <a:prstGeom prst="rect">
              <a:avLst/>
            </a:prstGeom>
            <a:noFill/>
            <a:ln w="28575">
              <a:solidFill>
                <a:schemeClr val="bg1">
                  <a:alpha val="0"/>
                </a:schemeClr>
              </a:solidFill>
            </a:ln>
          </p:spPr>
        </p:pic>
        <p:sp>
          <p:nvSpPr>
            <p:cNvPr id="21" name="TextBox 13"/>
            <p:cNvSpPr txBox="1">
              <a:spLocks noChangeArrowheads="1"/>
            </p:cNvSpPr>
            <p:nvPr/>
          </p:nvSpPr>
          <p:spPr bwMode="auto">
            <a:xfrm>
              <a:off x="2051720" y="1263479"/>
              <a:ext cx="6264696" cy="40894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2026</a:t>
              </a:r>
              <a:r>
                <a:rPr kumimoji="0" lang="zh-CN" alt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年</a:t>
              </a: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9</a:t>
              </a:r>
              <a:r>
                <a:rPr kumimoji="0" lang="zh-CN" alt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月</a:t>
              </a:r>
              <a:r>
                <a:rPr kumimoji="0" lang="en-US" altLang="zh-CN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16</a:t>
              </a:r>
              <a:r>
                <a:rPr kumimoji="0" lang="zh-CN" alt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日</a:t>
              </a:r>
              <a:r>
                <a:rPr kumimoji="0" lang="en-US" altLang="zh-CN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-18</a:t>
              </a:r>
              <a:r>
                <a:rPr kumimoji="0" lang="zh-CN" alt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日</a:t>
              </a:r>
              <a:r>
                <a:rPr kumimoji="0" lang="en-US" altLang="zh-CN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    </a:t>
              </a:r>
              <a:r>
                <a:rPr kumimoji="0" lang="zh-CN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中国</a:t>
              </a:r>
              <a:r>
                <a:rPr kumimoji="0" lang="en-US" altLang="zh-CN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·</a:t>
              </a:r>
              <a:r>
                <a:rPr kumimoji="0" lang="zh-CN" alt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海尔滨     </a:t>
              </a:r>
              <a:r>
                <a:rPr kumimoji="0" lang="zh-CN" altLang="en-US" sz="12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 </a:t>
              </a:r>
              <a:r>
                <a:rPr kumimoji="0" lang="en-US" altLang="zh-CN" sz="12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16</a:t>
              </a:r>
              <a:r>
                <a:rPr kumimoji="0" lang="en-US" altLang="zh-CN" sz="140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-18 </a:t>
              </a:r>
              <a:r>
                <a:rPr kumimoji="0" lang="en-US" altLang="zh-CN" sz="1400" i="0" u="none" strike="noStrike" kern="1200" cap="none" spc="0" normalizeH="0" baseline="0" noProof="0" dirty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September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kumimoji="0" lang="en-US" altLang="zh-CN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2026 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in Harbin</a:t>
              </a:r>
              <a:r>
                <a:rPr kumimoji="0" lang="en-US" altLang="zh-CN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, 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EED893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China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22" name="组合 21"/>
            <p:cNvGrpSpPr/>
            <p:nvPr userDrawn="1"/>
          </p:nvGrpSpPr>
          <p:grpSpPr>
            <a:xfrm>
              <a:off x="1979712" y="356657"/>
              <a:ext cx="6103912" cy="1048048"/>
              <a:chOff x="1276400" y="3404763"/>
              <a:chExt cx="6103912" cy="1152853"/>
            </a:xfrm>
          </p:grpSpPr>
          <p:sp>
            <p:nvSpPr>
              <p:cNvPr id="23" name="文本框 9"/>
              <p:cNvSpPr txBox="1">
                <a:spLocks noChangeArrowheads="1"/>
              </p:cNvSpPr>
              <p:nvPr userDrawn="1"/>
            </p:nvSpPr>
            <p:spPr bwMode="auto">
              <a:xfrm>
                <a:off x="1348408" y="4063078"/>
                <a:ext cx="6025678" cy="4945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di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+mj-lt"/>
                    <a:ea typeface="宋体" panose="02010600030101010101" pitchFamily="2" charset="-122"/>
                    <a:cs typeface="Times New Roman" panose="02020603050405020304" pitchFamily="18" charset="0"/>
                  </a:rPr>
                  <a:t>International Field Exploration and Development Conference </a:t>
                </a:r>
                <a:r>
                  <a:rPr kumimoji="0" lang="en-US" altLang="zh-CN" sz="1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+mj-lt"/>
                    <a:ea typeface="宋体" panose="02010600030101010101" pitchFamily="2" charset="-122"/>
                    <a:cs typeface="Times New Roman" panose="02020603050405020304" pitchFamily="18" charset="0"/>
                  </a:rPr>
                  <a:t>2026</a:t>
                </a:r>
                <a:endPara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文本框 26"/>
              <p:cNvSpPr txBox="1"/>
              <p:nvPr userDrawn="1"/>
            </p:nvSpPr>
            <p:spPr>
              <a:xfrm>
                <a:off x="1276400" y="3404763"/>
                <a:ext cx="6103912" cy="855896"/>
              </a:xfrm>
              <a:prstGeom prst="rect">
                <a:avLst/>
              </a:prstGeom>
              <a:noFill/>
              <a:effectLst>
                <a:outerShdw sx="1000" sy="1000" algn="t" rotWithShape="0">
                  <a:prstClr val="black"/>
                </a:outerShdw>
                <a:reflection blurRad="6350" endPos="0" dir="5400000" sy="-100000" algn="bl" rotWithShape="0"/>
              </a:effectLst>
              <a:scene3d>
                <a:camera prst="orthographicFront"/>
                <a:lightRig rig="threePt" dir="t"/>
              </a:scene3d>
              <a:sp3d>
                <a:bevelT w="0" h="0"/>
              </a:sp3d>
            </p:spPr>
            <p:txBody>
              <a:bodyPr wrap="square"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2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2026</a:t>
                </a:r>
                <a:r>
                  <a:rPr kumimoji="0" lang="zh-CN" altLang="en-US" sz="32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油气田勘探</a:t>
                </a:r>
                <a:r>
                  <a:rPr kumimoji="0" lang="zh-CN" alt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与开发国际会议</a:t>
                </a:r>
                <a:endPara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  <p:sp>
        <p:nvSpPr>
          <p:cNvPr id="4" name="文本框 3"/>
          <p:cNvSpPr txBox="1"/>
          <p:nvPr userDrawn="1"/>
        </p:nvSpPr>
        <p:spPr bwMode="auto">
          <a:xfrm>
            <a:off x="3491880" y="3556052"/>
            <a:ext cx="522032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 anchor="ctr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5.jpeg"/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image" Target="../media/image6.png"/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文本占位符 2"/>
          <p:cNvSpPr>
            <a:spLocks noGrp="1"/>
          </p:cNvSpPr>
          <p:nvPr>
            <p:ph type="body" idx="1"/>
          </p:nvPr>
        </p:nvSpPr>
        <p:spPr>
          <a:xfrm>
            <a:off x="0" y="-20240"/>
            <a:ext cx="8229600" cy="789384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</p:txBody>
      </p:sp>
      <p:pic>
        <p:nvPicPr>
          <p:cNvPr id="1027" name="图片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48489" y="3598069"/>
            <a:ext cx="2016125" cy="128825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8" name="图片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1112" y="20241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 descr="e7d195523061f1c031c703ae827a41d82d848b4543d3ea7289D8E8F86A53FC6163EC8A81A8A66F8C4722339FE4B4358C18D1CC4D5B5DBA40FE7B27962A37062774402BE64D77ED352C2DED658BBCE19267CB833A6692224BF5C3B99DA3C4490B2B28DAB656B4E6C92F845D9E09CD78E8723B7F3D558C1521EFA42E367C24FF3594032AB3D55DA452"/>
          <p:cNvSpPr/>
          <p:nvPr/>
        </p:nvSpPr>
        <p:spPr>
          <a:xfrm>
            <a:off x="0" y="4697016"/>
            <a:ext cx="9144000" cy="446485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09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矩形 17" descr="e7d195523061f1c031c703ae827a41d82d848b4543d3ea7289D8E8F86A53FC6163EC8A81A8A66F8C4722339FE4B4358C18D1CC4D5B5DBA40FE7B27962A37062774402BE64D77ED352C2DED658BBCE19267CB833A6692224BF5C3B99DA3C4490B2B28DAB656B4E6C92F845D9E09CD78E8723B7F3D558C1521EFA42E367C24FF3594032AB3D55DA452"/>
          <p:cNvSpPr/>
          <p:nvPr/>
        </p:nvSpPr>
        <p:spPr>
          <a:xfrm>
            <a:off x="-3175" y="1"/>
            <a:ext cx="9144000" cy="697706"/>
          </a:xfrm>
          <a:prstGeom prst="rect">
            <a:avLst/>
          </a:prstGeom>
          <a:solidFill>
            <a:srgbClr val="00147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09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75" name="Rectangle 6"/>
          <p:cNvSpPr>
            <a:spLocks noChangeArrowheads="1"/>
          </p:cNvSpPr>
          <p:nvPr userDrawn="1"/>
        </p:nvSpPr>
        <p:spPr bwMode="auto">
          <a:xfrm>
            <a:off x="0" y="4371975"/>
            <a:ext cx="9144000" cy="752475"/>
          </a:xfrm>
          <a:prstGeom prst="rect">
            <a:avLst/>
          </a:prstGeom>
          <a:solidFill>
            <a:srgbClr val="001476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3" name="文本占位符 2"/>
          <p:cNvSpPr>
            <a:spLocks noGrp="1"/>
          </p:cNvSpPr>
          <p:nvPr>
            <p:ph type="body" idx="1"/>
          </p:nvPr>
        </p:nvSpPr>
        <p:spPr>
          <a:xfrm>
            <a:off x="544514" y="1304925"/>
            <a:ext cx="8054975" cy="3207544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</p:txBody>
      </p:sp>
      <p:sp>
        <p:nvSpPr>
          <p:cNvPr id="3082" name="TextBox 13"/>
          <p:cNvSpPr txBox="1">
            <a:spLocks noChangeArrowheads="1"/>
          </p:cNvSpPr>
          <p:nvPr/>
        </p:nvSpPr>
        <p:spPr bwMode="auto">
          <a:xfrm>
            <a:off x="5365859" y="4518535"/>
            <a:ext cx="3154008" cy="6299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2026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9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16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日</a:t>
            </a: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-18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日</a:t>
            </a: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中国</a:t>
            </a: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·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哈尔滨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EED89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400" noProof="0" dirty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16</a:t>
            </a:r>
            <a:r>
              <a:rPr lang="en-US" altLang="zh-CN" sz="1400" noProof="0" dirty="0" smtClean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-18 </a:t>
            </a:r>
            <a:r>
              <a:rPr lang="en-US" altLang="zh-CN" sz="1400" noProof="0" dirty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September,2026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Cambria" panose="020405030504060302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Harbin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Cambria" panose="020405030504060302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EED893"/>
                </a:solidFill>
                <a:effectLst/>
                <a:uLnTx/>
                <a:uFillTx/>
                <a:latin typeface="Cambria" panose="020405030504060302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EED893"/>
              </a:solidFill>
              <a:effectLst/>
              <a:uLnTx/>
              <a:uFillTx/>
              <a:latin typeface="Cambria" panose="020405030504060302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058" name="Line 19"/>
          <p:cNvSpPr/>
          <p:nvPr userDrawn="1"/>
        </p:nvSpPr>
        <p:spPr>
          <a:xfrm>
            <a:off x="0" y="703660"/>
            <a:ext cx="91440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2" name="组合 1"/>
          <p:cNvGrpSpPr/>
          <p:nvPr userDrawn="1"/>
        </p:nvGrpSpPr>
        <p:grpSpPr>
          <a:xfrm>
            <a:off x="208651" y="4509035"/>
            <a:ext cx="5084188" cy="593984"/>
            <a:chOff x="423916" y="80300"/>
            <a:chExt cx="5084188" cy="791978"/>
          </a:xfrm>
        </p:grpSpPr>
        <p:pic>
          <p:nvPicPr>
            <p:cNvPr id="2057" name="图片 1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3916" y="80300"/>
              <a:ext cx="588315" cy="756411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060" name="组合 1"/>
            <p:cNvGrpSpPr/>
            <p:nvPr userDrawn="1"/>
          </p:nvGrpSpPr>
          <p:grpSpPr>
            <a:xfrm>
              <a:off x="1094854" y="215900"/>
              <a:ext cx="4413250" cy="656378"/>
              <a:chOff x="537387" y="204324"/>
              <a:chExt cx="4412930" cy="657657"/>
            </a:xfrm>
          </p:grpSpPr>
          <p:sp>
            <p:nvSpPr>
              <p:cNvPr id="7" name="Rectangle 8"/>
              <p:cNvSpPr>
                <a:spLocks noChangeArrowheads="1"/>
              </p:cNvSpPr>
              <p:nvPr/>
            </p:nvSpPr>
            <p:spPr bwMode="auto">
              <a:xfrm>
                <a:off x="537387" y="204324"/>
                <a:ext cx="4214506" cy="3276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2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2026 </a:t>
                </a:r>
                <a:r>
                  <a:rPr kumimoji="0" lang="zh-CN" altLang="en-US" sz="2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油气田勘探与开发国际会议</a:t>
                </a:r>
                <a:endParaRPr kumimoji="0" lang="zh-CN" alt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063" name="文本框 15"/>
              <p:cNvSpPr txBox="1">
                <a:spLocks noChangeArrowheads="1"/>
              </p:cNvSpPr>
              <p:nvPr/>
            </p:nvSpPr>
            <p:spPr bwMode="auto">
              <a:xfrm>
                <a:off x="558024" y="493812"/>
                <a:ext cx="4392293" cy="36816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  <a:ea typeface="宋体" panose="02010600030101010101" pitchFamily="2" charset="-122"/>
                    <a:cs typeface="Times New Roman" panose="02020603050405020304" pitchFamily="18" charset="0"/>
                  </a:rPr>
                  <a:t>International Field Exploration and Development Conference </a:t>
                </a:r>
                <a:r>
                  <a:rPr kumimoji="0" lang="en-US" altLang="zh-CN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  <a:ea typeface="宋体" panose="02010600030101010101" pitchFamily="2" charset="-122"/>
                    <a:cs typeface="Times New Roman" panose="02020603050405020304" pitchFamily="18" charset="0"/>
                  </a:rPr>
                  <a:t>2026</a:t>
                </a:r>
                <a:endPara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>
            <a:spLocks noGrp="1"/>
          </p:cNvSpPr>
          <p:nvPr>
            <p:ph type="ctrTitle"/>
          </p:nvPr>
        </p:nvSpPr>
        <p:spPr>
          <a:ln>
            <a:noFill/>
          </a:ln>
        </p:spPr>
        <p:txBody>
          <a:bodyPr/>
          <a:lstStyle/>
          <a:p>
            <a:pPr eaLnBrk="1" hangingPunct="1">
              <a:buClrTx/>
              <a:buSzTx/>
              <a:buFontTx/>
              <a:buNone/>
            </a:pPr>
            <a:br>
              <a:rPr lang="en-US" altLang="zh-CN" b="1" dirty="0">
                <a:ea typeface="黑体" panose="02010609060101010101" pitchFamily="49" charset="-122"/>
              </a:rPr>
            </a:br>
            <a:br>
              <a:rPr lang="en-US" altLang="zh-CN" b="1" dirty="0">
                <a:ea typeface="黑体" panose="02010609060101010101" pitchFamily="49" charset="-122"/>
              </a:rPr>
            </a:br>
            <a:br>
              <a:rPr lang="en-US" altLang="zh-CN" b="1" dirty="0">
                <a:ea typeface="黑体" panose="02010609060101010101" pitchFamily="49" charset="-122"/>
              </a:rPr>
            </a:b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2771800" y="1625337"/>
            <a:ext cx="345201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报告题目</a:t>
            </a:r>
            <a:br>
              <a:rPr lang="en-US" altLang="zh-CN" sz="4400" b="1" dirty="0">
                <a:solidFill>
                  <a:prstClr val="white"/>
                </a:solidFill>
                <a:latin typeface="Calibri" panose="020F0502020204030204"/>
                <a:ea typeface="黑体" panose="02010609060101010101" pitchFamily="49" charset="-122"/>
                <a:cs typeface="+mj-cs"/>
              </a:rPr>
            </a:br>
            <a:r>
              <a:rPr lang="en-US" altLang="zh-CN" sz="3200" b="1" dirty="0">
                <a:solidFill>
                  <a:prstClr val="whit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j-cs"/>
              </a:rPr>
              <a:t>Title</a:t>
            </a:r>
            <a:endParaRPr lang="zh-CN" altLang="en-US" dirty="0"/>
          </a:p>
        </p:txBody>
      </p:sp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1691680" y="3029927"/>
            <a:ext cx="5473847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报告人：                            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Speaker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    位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                                    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Organization:     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>
            <a:spLocks noGrp="1"/>
          </p:cNvSpPr>
          <p:nvPr>
            <p:ph type="ctrTitle"/>
          </p:nvPr>
        </p:nvSpPr>
        <p:spPr>
          <a:xfrm>
            <a:off x="827088" y="789385"/>
            <a:ext cx="7772400" cy="810816"/>
          </a:xfrm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目 录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Content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Rectangle 2"/>
          <p:cNvSpPr>
            <a:spLocks noGrp="1"/>
          </p:cNvSpPr>
          <p:nvPr>
            <p:ph type="subTitle" idx="1"/>
          </p:nvPr>
        </p:nvSpPr>
        <p:spPr>
          <a:xfrm>
            <a:off x="1115378" y="1203563"/>
            <a:ext cx="6400800" cy="3203972"/>
          </a:xfrm>
        </p:spPr>
        <p:txBody>
          <a:bodyPr vert="horz" wrap="square" lIns="91440" tIns="45720" rIns="91440" bIns="45720" anchor="t" anchorCtr="0"/>
          <a:lstStyle/>
          <a:p>
            <a:pPr marL="609600" indent="-609600" algn="l" eaLnBrk="1" hangingPunct="1">
              <a:spcBef>
                <a:spcPct val="0"/>
              </a:spcBef>
              <a:buClrTx/>
              <a:buSzTx/>
            </a:pPr>
            <a:r>
              <a:rPr lang="en-US" altLang="zh-CN" sz="1600" b="1" kern="1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</a:t>
            </a:r>
            <a:r>
              <a:rPr lang="zh-CN" altLang="en-US" sz="1600" b="1" kern="1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、</a:t>
            </a:r>
            <a:r>
              <a:rPr lang="zh-CN" altLang="en-US" sz="1600" b="1" kern="1200" dirty="0">
                <a:solidFill>
                  <a:schemeClr val="tx1"/>
                </a:solidFill>
                <a:latin typeface="华文宋体" panose="02010600040101010101" pitchFamily="2" charset="-122"/>
                <a:ea typeface="华文宋体" panose="02010600040101010101" pitchFamily="2" charset="-122"/>
                <a:cs typeface="+mn-cs"/>
              </a:rPr>
              <a:t>前言</a:t>
            </a:r>
            <a:endParaRPr lang="en-US" altLang="zh-CN" sz="1600" b="1" kern="1200" dirty="0">
              <a:solidFill>
                <a:schemeClr val="tx1"/>
              </a:solidFill>
              <a:latin typeface="华文宋体" panose="02010600040101010101" pitchFamily="2" charset="-122"/>
              <a:ea typeface="华文宋体" panose="02010600040101010101" pitchFamily="2" charset="-122"/>
              <a:cs typeface="+mn-cs"/>
            </a:endParaRPr>
          </a:p>
          <a:p>
            <a:pPr marL="609600" indent="-609600" algn="l" eaLnBrk="1" hangingPunct="1">
              <a:spcBef>
                <a:spcPct val="0"/>
              </a:spcBef>
              <a:buClrTx/>
              <a:buSzTx/>
            </a:pPr>
            <a:r>
              <a:rPr lang="en-US" altLang="zh-CN" sz="1600" kern="1200" dirty="0">
                <a:solidFill>
                  <a:schemeClr val="tx1"/>
                </a:solidFill>
                <a:latin typeface="Cambria" panose="02040503050406030204" pitchFamily="18" charset="0"/>
                <a:ea typeface="黑体" panose="02010609060101010101" pitchFamily="49" charset="-122"/>
                <a:cs typeface="+mn-cs"/>
              </a:rPr>
              <a:t>Introduction</a:t>
            </a:r>
            <a:endParaRPr lang="zh-CN" altLang="en-US" sz="1600" kern="1200" dirty="0">
              <a:solidFill>
                <a:schemeClr val="tx1"/>
              </a:solidFill>
              <a:latin typeface="Cambria" panose="02040503050406030204" pitchFamily="18" charset="0"/>
              <a:ea typeface="黑体" panose="02010609060101010101" pitchFamily="49" charset="-122"/>
              <a:cs typeface="+mn-cs"/>
            </a:endParaRPr>
          </a:p>
          <a:p>
            <a:pPr marL="609600" indent="-609600" algn="l" eaLnBrk="1" hangingPunct="1">
              <a:spcBef>
                <a:spcPts val="1200"/>
              </a:spcBef>
              <a:buClrTx/>
              <a:buSzTx/>
            </a:pPr>
            <a:r>
              <a:rPr lang="en-US" altLang="zh-CN" sz="1600" b="1" kern="1200" dirty="0">
                <a:solidFill>
                  <a:schemeClr val="tx1"/>
                </a:solidFill>
                <a:latin typeface="华文宋体" panose="02010600040101010101" pitchFamily="2" charset="-122"/>
                <a:ea typeface="华文宋体" panose="02010600040101010101" pitchFamily="2" charset="-122"/>
                <a:cs typeface="+mn-cs"/>
              </a:rPr>
              <a:t>2</a:t>
            </a:r>
            <a:r>
              <a:rPr lang="zh-CN" altLang="en-US" sz="1600" b="1" kern="1200" dirty="0">
                <a:solidFill>
                  <a:schemeClr val="tx1"/>
                </a:solidFill>
                <a:latin typeface="华文宋体" panose="02010600040101010101" pitchFamily="2" charset="-122"/>
                <a:ea typeface="华文宋体" panose="02010600040101010101" pitchFamily="2" charset="-122"/>
                <a:cs typeface="+mn-cs"/>
              </a:rPr>
              <a:t>、理论基础</a:t>
            </a:r>
            <a:endParaRPr lang="en-US" altLang="zh-CN" sz="1600" b="1" kern="1200" dirty="0">
              <a:solidFill>
                <a:schemeClr val="tx1"/>
              </a:solidFill>
              <a:latin typeface="华文宋体" panose="02010600040101010101" pitchFamily="2" charset="-122"/>
              <a:ea typeface="华文宋体" panose="02010600040101010101" pitchFamily="2" charset="-122"/>
              <a:cs typeface="+mn-cs"/>
            </a:endParaRPr>
          </a:p>
          <a:p>
            <a:pPr marL="609600" indent="-609600" algn="l" eaLnBrk="1" hangingPunct="1">
              <a:spcBef>
                <a:spcPct val="0"/>
              </a:spcBef>
              <a:buClrTx/>
              <a:buSzTx/>
            </a:pPr>
            <a:r>
              <a:rPr lang="en-US" altLang="zh-CN" sz="1600" kern="1200" dirty="0">
                <a:solidFill>
                  <a:schemeClr val="tx1"/>
                </a:solidFill>
                <a:latin typeface="Candara" panose="020E0502030303020204" pitchFamily="34" charset="0"/>
                <a:ea typeface="黑体" panose="02010609060101010101" pitchFamily="49" charset="-122"/>
                <a:cs typeface="+mn-cs"/>
              </a:rPr>
              <a:t>Theoretical Basis</a:t>
            </a:r>
            <a:endParaRPr lang="en-US" altLang="zh-CN" sz="1600" kern="1200" dirty="0">
              <a:solidFill>
                <a:schemeClr val="tx1"/>
              </a:solidFill>
              <a:latin typeface="Candara" panose="020E0502030303020204" pitchFamily="34" charset="0"/>
              <a:ea typeface="黑体" panose="02010609060101010101" pitchFamily="49" charset="-122"/>
              <a:cs typeface="+mn-cs"/>
            </a:endParaRPr>
          </a:p>
          <a:p>
            <a:pPr marL="609600" indent="-609600" algn="l" eaLnBrk="1" hangingPunct="1">
              <a:spcBef>
                <a:spcPts val="1200"/>
              </a:spcBef>
              <a:buClrTx/>
              <a:buSzTx/>
            </a:pPr>
            <a:r>
              <a:rPr lang="en-US" altLang="zh-CN" sz="1600" b="1" kern="1200" dirty="0">
                <a:solidFill>
                  <a:schemeClr val="tx1"/>
                </a:solidFill>
                <a:latin typeface="华文宋体" panose="02010600040101010101" pitchFamily="2" charset="-122"/>
                <a:ea typeface="华文宋体" panose="02010600040101010101" pitchFamily="2" charset="-122"/>
                <a:cs typeface="+mn-cs"/>
              </a:rPr>
              <a:t>3</a:t>
            </a:r>
            <a:r>
              <a:rPr lang="zh-CN" altLang="en-US" sz="1600" b="1" kern="1200" dirty="0">
                <a:solidFill>
                  <a:schemeClr val="tx1"/>
                </a:solidFill>
                <a:latin typeface="华文宋体" panose="02010600040101010101" pitchFamily="2" charset="-122"/>
                <a:ea typeface="华文宋体" panose="02010600040101010101" pitchFamily="2" charset="-122"/>
                <a:cs typeface="+mn-cs"/>
              </a:rPr>
              <a:t>、研究方法</a:t>
            </a:r>
            <a:endParaRPr lang="en-US" altLang="zh-CN" sz="1600" b="1" kern="1200" dirty="0">
              <a:solidFill>
                <a:schemeClr val="tx1"/>
              </a:solidFill>
              <a:latin typeface="华文宋体" panose="02010600040101010101" pitchFamily="2" charset="-122"/>
              <a:ea typeface="华文宋体" panose="02010600040101010101" pitchFamily="2" charset="-122"/>
              <a:cs typeface="+mn-cs"/>
            </a:endParaRPr>
          </a:p>
          <a:p>
            <a:pPr marL="609600" indent="-609600" algn="l" eaLnBrk="1" hangingPunct="1">
              <a:spcBef>
                <a:spcPct val="0"/>
              </a:spcBef>
              <a:buClrTx/>
              <a:buSzTx/>
            </a:pPr>
            <a:r>
              <a:rPr lang="en-US" altLang="zh-CN" sz="1600" kern="1200" dirty="0">
                <a:solidFill>
                  <a:schemeClr val="tx1"/>
                </a:solidFill>
                <a:latin typeface="Candara" panose="020E0502030303020204" pitchFamily="34" charset="0"/>
                <a:ea typeface="黑体" panose="02010609060101010101" pitchFamily="49" charset="-122"/>
                <a:cs typeface="+mn-cs"/>
              </a:rPr>
              <a:t>Research Methods</a:t>
            </a:r>
            <a:endParaRPr lang="en-US" altLang="zh-CN" sz="1600" kern="1200" dirty="0">
              <a:solidFill>
                <a:schemeClr val="tx1"/>
              </a:solidFill>
              <a:latin typeface="Candara" panose="020E0502030303020204" pitchFamily="34" charset="0"/>
              <a:ea typeface="黑体" panose="02010609060101010101" pitchFamily="49" charset="-122"/>
              <a:cs typeface="+mn-cs"/>
            </a:endParaRPr>
          </a:p>
          <a:p>
            <a:pPr marL="609600" indent="-609600" algn="l" eaLnBrk="1" hangingPunct="1">
              <a:spcBef>
                <a:spcPts val="1200"/>
              </a:spcBef>
              <a:buClrTx/>
              <a:buSzTx/>
            </a:pPr>
            <a:r>
              <a:rPr lang="en-US" altLang="zh-CN" sz="1600" b="1" kern="1200" dirty="0">
                <a:solidFill>
                  <a:schemeClr val="tx1"/>
                </a:solidFill>
                <a:latin typeface="华文宋体" panose="02010600040101010101" pitchFamily="2" charset="-122"/>
                <a:ea typeface="华文宋体" panose="02010600040101010101" pitchFamily="2" charset="-122"/>
                <a:cs typeface="+mn-cs"/>
              </a:rPr>
              <a:t>4</a:t>
            </a:r>
            <a:r>
              <a:rPr lang="zh-CN" altLang="en-US" sz="1600" b="1" kern="1200" dirty="0">
                <a:solidFill>
                  <a:schemeClr val="tx1"/>
                </a:solidFill>
                <a:latin typeface="华文宋体" panose="02010600040101010101" pitchFamily="2" charset="-122"/>
                <a:ea typeface="华文宋体" panose="02010600040101010101" pitchFamily="2" charset="-122"/>
                <a:cs typeface="+mn-cs"/>
              </a:rPr>
              <a:t>、现场应用</a:t>
            </a:r>
            <a:endParaRPr lang="en-US" altLang="zh-CN" sz="1600" b="1" kern="1200" dirty="0">
              <a:solidFill>
                <a:schemeClr val="tx1"/>
              </a:solidFill>
              <a:latin typeface="华文宋体" panose="02010600040101010101" pitchFamily="2" charset="-122"/>
              <a:ea typeface="华文宋体" panose="02010600040101010101" pitchFamily="2" charset="-122"/>
              <a:cs typeface="+mn-cs"/>
            </a:endParaRPr>
          </a:p>
          <a:p>
            <a:pPr marL="609600" indent="-609600" algn="l" eaLnBrk="1" hangingPunct="1">
              <a:spcBef>
                <a:spcPct val="0"/>
              </a:spcBef>
              <a:buClrTx/>
              <a:buSzTx/>
            </a:pPr>
            <a:r>
              <a:rPr lang="en-US" altLang="zh-CN" sz="1800" kern="1200" dirty="0">
                <a:solidFill>
                  <a:schemeClr val="tx1"/>
                </a:solidFill>
                <a:latin typeface="Candara" panose="020E0502030303020204" pitchFamily="34" charset="0"/>
                <a:ea typeface="黑体" panose="02010609060101010101" pitchFamily="49" charset="-122"/>
                <a:cs typeface="+mn-cs"/>
              </a:rPr>
              <a:t>Field Application</a:t>
            </a:r>
            <a:endParaRPr lang="en-US" altLang="zh-CN" sz="1800" kern="1200" dirty="0">
              <a:solidFill>
                <a:schemeClr val="tx1"/>
              </a:solidFill>
              <a:latin typeface="Candara" panose="020E0502030303020204" pitchFamily="34" charset="0"/>
              <a:ea typeface="黑体" panose="02010609060101010101" pitchFamily="49" charset="-122"/>
              <a:cs typeface="+mn-cs"/>
            </a:endParaRPr>
          </a:p>
          <a:p>
            <a:pPr marL="609600" indent="-609600" algn="l" eaLnBrk="1" hangingPunct="1">
              <a:spcBef>
                <a:spcPts val="1200"/>
              </a:spcBef>
              <a:buClrTx/>
              <a:buSzTx/>
            </a:pPr>
            <a:r>
              <a:rPr lang="en-US" altLang="zh-CN" sz="1600" b="1" kern="1200" dirty="0">
                <a:solidFill>
                  <a:schemeClr val="tx1"/>
                </a:solidFill>
                <a:latin typeface="华文宋体" panose="02010600040101010101" pitchFamily="2" charset="-122"/>
                <a:ea typeface="华文宋体" panose="02010600040101010101" pitchFamily="2" charset="-122"/>
                <a:cs typeface="+mn-cs"/>
              </a:rPr>
              <a:t>5</a:t>
            </a:r>
            <a:r>
              <a:rPr lang="zh-CN" altLang="en-US" sz="1600" b="1" kern="1200" dirty="0">
                <a:solidFill>
                  <a:schemeClr val="tx1"/>
                </a:solidFill>
                <a:latin typeface="华文宋体" panose="02010600040101010101" pitchFamily="2" charset="-122"/>
                <a:ea typeface="华文宋体" panose="02010600040101010101" pitchFamily="2" charset="-122"/>
                <a:cs typeface="+mn-cs"/>
              </a:rPr>
              <a:t>、结论</a:t>
            </a:r>
            <a:endParaRPr lang="en-US" altLang="zh-CN" sz="1600" b="1" kern="1200" dirty="0">
              <a:solidFill>
                <a:schemeClr val="tx1"/>
              </a:solidFill>
              <a:latin typeface="华文宋体" panose="02010600040101010101" pitchFamily="2" charset="-122"/>
              <a:ea typeface="华文宋体" panose="02010600040101010101" pitchFamily="2" charset="-122"/>
              <a:cs typeface="+mn-cs"/>
            </a:endParaRPr>
          </a:p>
          <a:p>
            <a:pPr marL="609600" indent="-609600" algn="l" eaLnBrk="1" hangingPunct="1">
              <a:spcBef>
                <a:spcPct val="0"/>
              </a:spcBef>
              <a:buClrTx/>
              <a:buSzTx/>
            </a:pPr>
            <a:r>
              <a:rPr lang="en-US" altLang="zh-CN" sz="1600" kern="1200" dirty="0">
                <a:solidFill>
                  <a:schemeClr val="tx1"/>
                </a:solidFill>
                <a:latin typeface="Candara" panose="020E0502030303020204" pitchFamily="34" charset="0"/>
                <a:ea typeface="黑体" panose="02010609060101010101" pitchFamily="49" charset="-122"/>
                <a:cs typeface="+mn-cs"/>
              </a:rPr>
              <a:t>Conclusion</a:t>
            </a:r>
            <a:endParaRPr lang="zh-CN" altLang="en-US" sz="1600" kern="1200" dirty="0">
              <a:solidFill>
                <a:schemeClr val="tx1"/>
              </a:solidFill>
              <a:latin typeface="Candara" panose="020E0502030303020204" pitchFamily="34" charset="0"/>
              <a:ea typeface="黑体" panose="02010609060101010101" pitchFamily="49" charset="-122"/>
              <a:cs typeface="+mn-cs"/>
            </a:endParaRPr>
          </a:p>
          <a:p>
            <a:pPr marL="609600" indent="-609600" algn="l" eaLnBrk="1" hangingPunct="1">
              <a:buClrTx/>
              <a:buSzTx/>
              <a:buFontTx/>
            </a:pPr>
            <a:r>
              <a:rPr lang="en-US" altLang="zh-CN" b="1" kern="1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</a:t>
            </a:r>
            <a:endParaRPr lang="zh-CN" altLang="en-US" b="1" kern="12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ctrTitle"/>
          </p:nvPr>
        </p:nvSpPr>
        <p:spPr>
          <a:xfrm>
            <a:off x="539750" y="852487"/>
            <a:ext cx="7772400" cy="471488"/>
          </a:xfrm>
          <a:noFill/>
          <a:ln>
            <a:noFill/>
          </a:ln>
        </p:spPr>
        <p:txBody>
          <a:bodyPr/>
          <a:lstStyle/>
          <a:p>
            <a:pPr marL="609600" indent="-609600" algn="l" eaLnBrk="1" hangingPunct="1">
              <a:buClrTx/>
              <a:buSzTx/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前言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Introduction</a:t>
            </a:r>
            <a:endParaRPr lang="zh-CN" altLang="en-US" sz="2800" b="1" dirty="0">
              <a:solidFill>
                <a:schemeClr val="tx1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5" name="Rectangle 2"/>
          <p:cNvSpPr>
            <a:spLocks noGrp="1"/>
          </p:cNvSpPr>
          <p:nvPr>
            <p:ph type="subTitle" idx="1"/>
          </p:nvPr>
        </p:nvSpPr>
        <p:spPr>
          <a:xfrm>
            <a:off x="636589" y="1463279"/>
            <a:ext cx="8035925" cy="2944415"/>
          </a:xfrm>
        </p:spPr>
        <p:txBody>
          <a:bodyPr vert="horz" wrap="square" lIns="91440" tIns="45720" rIns="91440" bIns="45720" anchor="t" anchorCtr="0"/>
          <a:lstStyle/>
          <a:p>
            <a:pPr marL="609600" indent="-609600" algn="l" eaLnBrk="1" hangingPunct="1">
              <a:spcBef>
                <a:spcPct val="0"/>
              </a:spcBef>
              <a:buClrTx/>
              <a:buSzTx/>
            </a:pPr>
            <a:r>
              <a:rPr lang="zh-CN" altLang="en-US" sz="2000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内容</a:t>
            </a:r>
            <a:endParaRPr lang="zh-CN" altLang="en-US" sz="2000" kern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609600" indent="-609600" algn="l" eaLnBrk="1" hangingPunct="1">
              <a:spcBef>
                <a:spcPts val="1200"/>
              </a:spcBef>
              <a:buClrTx/>
              <a:buSzTx/>
            </a:pPr>
            <a:endParaRPr lang="zh-CN" altLang="en-US" sz="2000" kern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idx="1"/>
          </p:nvPr>
        </p:nvSpPr>
        <p:spPr>
          <a:xfrm>
            <a:off x="549275" y="1383507"/>
            <a:ext cx="8434388" cy="3103960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内容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244" name="标题 1"/>
          <p:cNvSpPr txBox="1"/>
          <p:nvPr/>
        </p:nvSpPr>
        <p:spPr>
          <a:xfrm>
            <a:off x="539750" y="852487"/>
            <a:ext cx="7772400" cy="47148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Char char="Ø"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理论基础 </a:t>
            </a:r>
            <a:r>
              <a:rPr lang="en-US" altLang="zh-CN" sz="2800" b="1" dirty="0">
                <a:latin typeface="Times New Roman" panose="02020603050405020304" pitchFamily="18" charset="0"/>
                <a:ea typeface="微软雅黑" panose="020B0503020204020204" pitchFamily="34" charset="-122"/>
              </a:rPr>
              <a:t>Theoretical Basis</a:t>
            </a:r>
            <a:endParaRPr lang="en-US" altLang="zh-CN" sz="2800" b="1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>
            <a:spLocks noGrp="1"/>
          </p:cNvSpPr>
          <p:nvPr>
            <p:ph type="ctrTitle"/>
          </p:nvPr>
        </p:nvSpPr>
        <p:spPr>
          <a:xfrm>
            <a:off x="1259632" y="1851670"/>
            <a:ext cx="6877050" cy="594122"/>
          </a:xfrm>
          <a:ln>
            <a:noFill/>
          </a:ln>
        </p:spPr>
        <p:txBody>
          <a:bodyPr/>
          <a:lstStyle/>
          <a:p>
            <a:pPr eaLnBrk="1" hangingPunct="1">
              <a:buClrTx/>
              <a:buSzTx/>
              <a:buFontTx/>
            </a:pPr>
            <a:r>
              <a:rPr lang="zh-CN" altLang="en-US" b="1" dirty="0"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谢谢大家！</a:t>
            </a:r>
            <a:br>
              <a:rPr lang="en-US" altLang="zh-CN" b="1" dirty="0">
                <a:ea typeface="黑体" panose="02010609060101010101" pitchFamily="49" charset="-122"/>
              </a:rPr>
            </a:br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</a:spPr>
      <a:bodyPr anchor="ctr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sz="2400" b="1" i="0" u="none" strike="noStrike" kern="1200" cap="none" spc="0" normalizeH="0" baseline="0" noProof="0" dirty="0">
            <a:ln>
              <a:noFill/>
            </a:ln>
            <a:solidFill>
              <a:schemeClr val="bg1"/>
            </a:solidFill>
            <a:effectLst/>
            <a:uLnTx/>
            <a:uFillTx/>
            <a:latin typeface="微软雅黑" panose="020B0503020204020204" pitchFamily="34" charset="-122"/>
            <a:ea typeface="微软雅黑" panose="020B0503020204020204" pitchFamily="34" charset="-122"/>
            <a:cs typeface="+mn-cs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273</Words>
  <Application>WPS 演示</Application>
  <PresentationFormat>全屏显示(16:9)</PresentationFormat>
  <Paragraphs>38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21" baseType="lpstr">
      <vt:lpstr>Arial</vt:lpstr>
      <vt:lpstr>宋体</vt:lpstr>
      <vt:lpstr>Wingdings</vt:lpstr>
      <vt:lpstr>Calibri</vt:lpstr>
      <vt:lpstr>微软雅黑</vt:lpstr>
      <vt:lpstr>Times New Roman</vt:lpstr>
      <vt:lpstr>Cambria</vt:lpstr>
      <vt:lpstr>黑体</vt:lpstr>
      <vt:lpstr>Calibri</vt:lpstr>
      <vt:lpstr>华文宋体</vt:lpstr>
      <vt:lpstr>Candara</vt:lpstr>
      <vt:lpstr>方正兰亭超细黑简体</vt:lpstr>
      <vt:lpstr>Arial Unicode MS</vt:lpstr>
      <vt:lpstr>Office 主题​​</vt:lpstr>
      <vt:lpstr>2_Office 主题​​</vt:lpstr>
      <vt:lpstr>PowerPoint 演示文稿</vt:lpstr>
      <vt:lpstr>   </vt:lpstr>
      <vt:lpstr>目 录Content</vt:lpstr>
      <vt:lpstr>前言 Introduction</vt:lpstr>
      <vt:lpstr>PowerPoint 演示文稿</vt:lpstr>
      <vt:lpstr>谢谢大家！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IFEDC</dc:creator>
  <cp:lastModifiedBy>Administrator</cp:lastModifiedBy>
  <cp:revision>139</cp:revision>
  <dcterms:created xsi:type="dcterms:W3CDTF">2019-10-30T07:52:00Z</dcterms:created>
  <dcterms:modified xsi:type="dcterms:W3CDTF">2025-11-26T06:19:03Z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7ADEEFE6F269410B95AB80357F30E451</vt:lpwstr>
  </property>
  <property fmtid="{D5CDD505-2E9C-101B-9397-08002B2CF9AE}" pid="3" name="KSOProductBuildVer">
    <vt:lpwstr>2052-11.8.2.10154</vt:lpwstr>
  </property>
</Properties>
</file>